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98" r:id="rId2"/>
    <p:sldId id="312" r:id="rId3"/>
    <p:sldId id="321" r:id="rId4"/>
    <p:sldId id="315" r:id="rId5"/>
    <p:sldId id="301" r:id="rId6"/>
    <p:sldId id="324" r:id="rId7"/>
    <p:sldId id="325" r:id="rId8"/>
    <p:sldId id="326" r:id="rId9"/>
    <p:sldId id="327" r:id="rId10"/>
    <p:sldId id="316" r:id="rId11"/>
    <p:sldId id="310" r:id="rId12"/>
    <p:sldId id="304" r:id="rId13"/>
    <p:sldId id="303" r:id="rId14"/>
    <p:sldId id="313" r:id="rId15"/>
    <p:sldId id="307" r:id="rId16"/>
    <p:sldId id="308" r:id="rId17"/>
    <p:sldId id="323" r:id="rId18"/>
    <p:sldId id="311" r:id="rId19"/>
    <p:sldId id="309" r:id="rId20"/>
    <p:sldId id="320" r:id="rId21"/>
    <p:sldId id="276" r:id="rId22"/>
    <p:sldId id="319" r:id="rId23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B002A8E-7BB2-41C1-A706-CB6A66EEFA6E}">
          <p14:sldIdLst>
            <p14:sldId id="298"/>
            <p14:sldId id="312"/>
          </p14:sldIdLst>
        </p14:section>
        <p14:section name="Entwicklungsprozess" id="{D9BA5A8D-5D76-41DF-BF52-878BF7F97B05}">
          <p14:sldIdLst>
            <p14:sldId id="321"/>
            <p14:sldId id="315"/>
            <p14:sldId id="301"/>
            <p14:sldId id="324"/>
            <p14:sldId id="325"/>
            <p14:sldId id="326"/>
          </p14:sldIdLst>
        </p14:section>
        <p14:section name="Technische Umsetzung" id="{627D78E3-77D5-49C9-AAD5-23A98F1208F8}">
          <p14:sldIdLst>
            <p14:sldId id="327"/>
            <p14:sldId id="316"/>
            <p14:sldId id="310"/>
            <p14:sldId id="304"/>
            <p14:sldId id="303"/>
            <p14:sldId id="313"/>
            <p14:sldId id="307"/>
            <p14:sldId id="308"/>
            <p14:sldId id="323"/>
            <p14:sldId id="311"/>
            <p14:sldId id="309"/>
          </p14:sldIdLst>
        </p14:section>
        <p14:section name="Schluss" id="{A6465BA1-7DEB-4F56-A230-C754BB4E8A73}">
          <p14:sldIdLst>
            <p14:sldId id="320"/>
            <p14:sldId id="276"/>
          </p14:sldIdLst>
        </p14:section>
        <p14:section name="Additional Resources" id="{27B30663-BFC1-4FD6-B302-EA94222CA6E3}">
          <p14:sldIdLst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5ACEE"/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78040" autoAdjust="0"/>
  </p:normalViewPr>
  <p:slideViewPr>
    <p:cSldViewPr snapToGrid="0">
      <p:cViewPr>
        <p:scale>
          <a:sx n="39" d="100"/>
          <a:sy n="39" d="100"/>
        </p:scale>
        <p:origin x="228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evlinHenney/status/90068153826589491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kennt</a:t>
            </a:r>
            <a:r>
              <a:rPr lang="en-US" dirty="0"/>
              <a:t> das </a:t>
            </a:r>
            <a:r>
              <a:rPr lang="en-US" dirty="0" err="1"/>
              <a:t>Gefühl</a:t>
            </a:r>
            <a:r>
              <a:rPr lang="en-US" dirty="0"/>
              <a:t> von: “</a:t>
            </a:r>
            <a:r>
              <a:rPr lang="en-US" dirty="0" err="1"/>
              <a:t>Läuft</a:t>
            </a:r>
            <a:r>
              <a:rPr lang="en-US" dirty="0"/>
              <a:t> </a:t>
            </a:r>
            <a:r>
              <a:rPr lang="en-US" dirty="0" err="1"/>
              <a:t>mein</a:t>
            </a:r>
            <a:r>
              <a:rPr lang="en-US" dirty="0"/>
              <a:t> Code, </a:t>
            </a:r>
            <a:r>
              <a:rPr lang="en-US" dirty="0" err="1"/>
              <a:t>oder</a:t>
            </a:r>
            <a:r>
              <a:rPr lang="en-US" dirty="0"/>
              <a:t> was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schiefgehen</a:t>
            </a:r>
            <a:r>
              <a:rPr lang="en-US" dirty="0"/>
              <a:t>?”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zwecks</a:t>
            </a:r>
            <a:r>
              <a:rPr lang="en-US" dirty="0"/>
              <a:t> </a:t>
            </a:r>
            <a:r>
              <a:rPr lang="en-US" dirty="0" err="1"/>
              <a:t>Schlafen</a:t>
            </a:r>
            <a:r>
              <a:rPr lang="en-US" dirty="0"/>
              <a:t> in der Nacht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673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en-US" i="1" dirty="0"/>
              <a:t>let’s start with a small story</a:t>
            </a:r>
          </a:p>
          <a:p>
            <a:pPr marL="0" lvl="0" indent="0">
              <a:buFont typeface="+mj-lt"/>
              <a:buNone/>
            </a:pPr>
            <a:endParaRPr lang="en-US" i="1" dirty="0"/>
          </a:p>
          <a:p>
            <a:pPr marL="228600" lvl="0" indent="-228600">
              <a:buFont typeface="+mj-lt"/>
              <a:buAutoNum type="arabicPeriod"/>
            </a:pPr>
            <a:r>
              <a:rPr lang="en-US" i="1" dirty="0"/>
              <a:t>hero</a:t>
            </a:r>
            <a:r>
              <a:rPr lang="en-US" dirty="0"/>
              <a:t> programmer called to Detroit to debug a program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the program had to determine parts to build certain sets of automobiles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upholstery based on the body color, body style, deluxe and air condition (complexity because of extra space)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original solution, 1 branch per decision path, resulting in 5000 branches, done by 16 developers, impossible to test and debug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original state: 8 tires, no engine, three sets of upholstery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original fix: night shifts and more programmers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hero decided to give up and fly home: on the plane he had time to </a:t>
            </a:r>
            <a:r>
              <a:rPr lang="en-US" b="1" dirty="0"/>
              <a:t>reflect calmly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rewrote to an engineering specification parser (now engineers did the specification part)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in the meantime project was cancelled as impossible to write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here dev time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program on the plane, 1 day finishing, 2 days specification, 7 days testing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9641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940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26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50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1485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5115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[Fact]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TestUnixInitialDate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Assert.Equal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DateTime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(1970, 1, 1),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this.dateGenerator.UnixInitial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de-AT" dirty="0" err="1"/>
              <a:t>hould</a:t>
            </a:r>
            <a:r>
              <a:rPr lang="de-AT" dirty="0"/>
              <a:t> in Test </a:t>
            </a:r>
            <a:r>
              <a:rPr lang="de-AT" dirty="0" err="1"/>
              <a:t>Names</a:t>
            </a:r>
            <a:r>
              <a:rPr lang="de-AT" dirty="0"/>
              <a:t>: </a:t>
            </a:r>
            <a:r>
              <a:rPr lang="en-US" dirty="0">
                <a:hlinkClick r:id="rId3"/>
              </a:rPr>
              <a:t>https://twitter.com/KevlinHenney/status/900681538265894914</a:t>
            </a:r>
            <a:endParaRPr lang="en-US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6386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3167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6084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2346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Erfahrungsbericht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 Pharma-</a:t>
            </a:r>
            <a:r>
              <a:rPr lang="en-US" dirty="0" err="1"/>
              <a:t>Branche</a:t>
            </a:r>
            <a:r>
              <a:rPr lang="en-US" dirty="0"/>
              <a:t> und Quality-Startup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Prozesse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hinterfragen</a:t>
            </a:r>
            <a:r>
              <a:rPr lang="en-US" dirty="0"/>
              <a:t> (dev, </a:t>
            </a:r>
            <a:r>
              <a:rPr lang="en-US" dirty="0" err="1"/>
              <a:t>mgmt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nicht</a:t>
            </a:r>
            <a:r>
              <a:rPr lang="en-US" dirty="0"/>
              <a:t> der Weisheit </a:t>
            </a:r>
            <a:r>
              <a:rPr lang="en-US" dirty="0" err="1"/>
              <a:t>letzter</a:t>
            </a:r>
            <a:r>
              <a:rPr lang="en-US" dirty="0"/>
              <a:t> </a:t>
            </a:r>
            <a:r>
              <a:rPr lang="en-US" dirty="0" err="1"/>
              <a:t>Schluss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halt </a:t>
            </a:r>
            <a:r>
              <a:rPr lang="en-US" dirty="0" err="1"/>
              <a:t>wie</a:t>
            </a:r>
            <a:r>
              <a:rPr lang="en-US" dirty="0"/>
              <a:t> es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ergangen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9166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6275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851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9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925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worum</a:t>
            </a:r>
            <a:r>
              <a:rPr lang="en-US" dirty="0"/>
              <a:t> </a:t>
            </a:r>
            <a:r>
              <a:rPr lang="en-US" dirty="0" err="1"/>
              <a:t>gehts</a:t>
            </a:r>
            <a:r>
              <a:rPr lang="en-US" dirty="0"/>
              <a:t> </a:t>
            </a:r>
            <a:r>
              <a:rPr lang="en-US" dirty="0" err="1"/>
              <a:t>denn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eigentlich</a:t>
            </a:r>
            <a:r>
              <a:rPr lang="en-US" dirty="0"/>
              <a:t> </a:t>
            </a:r>
            <a:r>
              <a:rPr lang="en-US" dirty="0" err="1"/>
              <a:t>genau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was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Schwierigkeiten</a:t>
            </a:r>
            <a:r>
              <a:rPr lang="en-US" dirty="0"/>
              <a:t> (</a:t>
            </a:r>
            <a:r>
              <a:rPr lang="en-US" dirty="0" err="1"/>
              <a:t>technisch</a:t>
            </a:r>
            <a:r>
              <a:rPr lang="en-US" dirty="0"/>
              <a:t>, </a:t>
            </a:r>
            <a:r>
              <a:rPr lang="en-US" dirty="0" err="1"/>
              <a:t>personell</a:t>
            </a:r>
            <a:r>
              <a:rPr lang="en-US" dirty="0"/>
              <a:t>, </a:t>
            </a:r>
            <a:r>
              <a:rPr lang="en-US" dirty="0" err="1"/>
              <a:t>psychologisch</a:t>
            </a:r>
            <a:r>
              <a:rPr lang="en-US" dirty="0"/>
              <a:t>, …)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1547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80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1762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77873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7652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91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10.12.2018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expressions-vs-statements/" TargetMode="External"/><Relationship Id="rId7" Type="http://schemas.openxmlformats.org/officeDocument/2006/relationships/hyperlink" Target="https://medium.com/javascript-scene/nested-ternaries-are-great-361bddd0f34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m/html" TargetMode="External"/><Relationship Id="rId13" Type="http://schemas.openxmlformats.org/officeDocument/2006/relationships/image" Target="../media/image14.svg"/><Relationship Id="rId3" Type="http://schemas.openxmlformats.org/officeDocument/2006/relationships/hyperlink" Target="https://stackoverflow.com/questions/17224090/how-can-i-write-a-fluent-datetime-value#comment24953860_17224151" TargetMode="External"/><Relationship Id="rId7" Type="http://schemas.openxmlformats.org/officeDocument/2006/relationships/hyperlink" Target="https://groups.google.com/forum/#!msg/elm-discuss/uXjcVyZ5IYo/g2FlQYc9RjYJ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bemayr/status/1009743078532501504" TargetMode="External"/><Relationship Id="rId11" Type="http://schemas.openxmlformats.org/officeDocument/2006/relationships/hyperlink" Target="https://typestyle.github.io/#/" TargetMode="External"/><Relationship Id="rId5" Type="http://schemas.openxmlformats.org/officeDocument/2006/relationships/hyperlink" Target="http://verbalexpressions.github.io/" TargetMode="External"/><Relationship Id="rId10" Type="http://schemas.openxmlformats.org/officeDocument/2006/relationships/hyperlink" Target="https://github.com/mdgriffith/elm-ui" TargetMode="External"/><Relationship Id="rId4" Type="http://schemas.openxmlformats.org/officeDocument/2006/relationships/hyperlink" Target="https://github.com/softawaregmbh/library-holidays/blob/experiments/softaware.Holidays.Core.Tests/Tests.cs" TargetMode="External"/><Relationship Id="rId9" Type="http://schemas.openxmlformats.org/officeDocument/2006/relationships/hyperlink" Target="https://github.com/rtfeldman/elm-cs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mayr/status/107178497240562483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avidKPiano/status/1005107850849456128" TargetMode="External"/><Relationship Id="rId13" Type="http://schemas.openxmlformats.org/officeDocument/2006/relationships/hyperlink" Target="https://twitter.com/ezyang/status/986079031484407808" TargetMode="External"/><Relationship Id="rId18" Type="http://schemas.openxmlformats.org/officeDocument/2006/relationships/hyperlink" Target="https://twitter.com/peterpme/status/892593371188998144" TargetMode="External"/><Relationship Id="rId3" Type="http://schemas.openxmlformats.org/officeDocument/2006/relationships/hyperlink" Target="https://twitter.com/cemerick/status/1068359100931690496" TargetMode="External"/><Relationship Id="rId7" Type="http://schemas.openxmlformats.org/officeDocument/2006/relationships/hyperlink" Target="https://twitter.com/jckarter/status/1009585088953081856" TargetMode="External"/><Relationship Id="rId12" Type="http://schemas.openxmlformats.org/officeDocument/2006/relationships/hyperlink" Target="https://twitter.com/bemayr/status/988866064988737539" TargetMode="External"/><Relationship Id="rId17" Type="http://schemas.openxmlformats.org/officeDocument/2006/relationships/hyperlink" Target="https://twitter.com/CodeWisdom/status/908752665408081920" TargetMode="External"/><Relationship Id="rId2" Type="http://schemas.openxmlformats.org/officeDocument/2006/relationships/notesSlide" Target="../notesSlides/notesSlide22.xml"/><Relationship Id="rId16" Type="http://schemas.openxmlformats.org/officeDocument/2006/relationships/hyperlink" Target="https://twitter.com/jdegoes/status/932999912488235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ikhailShilkov/status/1011705530648334337" TargetMode="External"/><Relationship Id="rId11" Type="http://schemas.openxmlformats.org/officeDocument/2006/relationships/hyperlink" Target="https://twitter.com/iamsapegin/status/989030140280745985" TargetMode="External"/><Relationship Id="rId5" Type="http://schemas.openxmlformats.org/officeDocument/2006/relationships/hyperlink" Target="https://twitter.com/DavidKPiano/status/1063501519339835397" TargetMode="External"/><Relationship Id="rId15" Type="http://schemas.openxmlformats.org/officeDocument/2006/relationships/hyperlink" Target="https://twitter.com/TheWizardTower/status/963193617287233537" TargetMode="External"/><Relationship Id="rId10" Type="http://schemas.openxmlformats.org/officeDocument/2006/relationships/hyperlink" Target="https://twitter.com/bemayr/status/993845739657850880" TargetMode="External"/><Relationship Id="rId19" Type="http://schemas.openxmlformats.org/officeDocument/2006/relationships/hyperlink" Target="https://twitter.com/ARealMaxPixel/status/864891754373234688" TargetMode="External"/><Relationship Id="rId4" Type="http://schemas.openxmlformats.org/officeDocument/2006/relationships/hyperlink" Target="https://twitter.com/widdnz/status/1067184190150430725" TargetMode="External"/><Relationship Id="rId9" Type="http://schemas.openxmlformats.org/officeDocument/2006/relationships/hyperlink" Target="https://twitter.com/jusrin00/status/875238742621028355" TargetMode="External"/><Relationship Id="rId14" Type="http://schemas.openxmlformats.org/officeDocument/2006/relationships/hyperlink" Target="https://twitter.com/jusrin00/status/97136967239328153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2DAF108-5BA8-4D7D-B5E7-C37529E2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8" r="4027" b="3579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pic>
        <p:nvPicPr>
          <p:cNvPr id="7" name="Innerspace Logo">
            <a:extLst>
              <a:ext uri="{FF2B5EF4-FFF2-40B4-BE49-F238E27FC236}">
                <a16:creationId xmlns:a16="http://schemas.microsoft.com/office/drawing/2014/main" id="{A9683E2B-C866-48E7-BF96-FAD742809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sp>
        <p:nvSpPr>
          <p:cNvPr id="2" name="Titel (transparent)">
            <a:extLst>
              <a:ext uri="{FF2B5EF4-FFF2-40B4-BE49-F238E27FC236}">
                <a16:creationId xmlns:a16="http://schemas.microsoft.com/office/drawing/2014/main" id="{23DD248C-D6E5-4ECA-ABD3-14E914F6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69" y="2077220"/>
            <a:ext cx="8016668" cy="3044872"/>
          </a:xfrm>
        </p:spPr>
        <p:txBody>
          <a:bodyPr>
            <a:normAutofit/>
          </a:bodyPr>
          <a:lstStyle/>
          <a:p>
            <a:pPr algn="l"/>
            <a:r>
              <a:rPr lang="de-AT" sz="5500" dirty="0">
                <a:solidFill>
                  <a:srgbClr val="FFFFFF">
                    <a:alpha val="2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94C29724-AC91-4D2C-9556-86FCE7616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69" y="5265411"/>
            <a:ext cx="7579346" cy="1153060"/>
          </a:xfrm>
        </p:spPr>
        <p:txBody>
          <a:bodyPr>
            <a:normAutofit/>
          </a:bodyPr>
          <a:lstStyle/>
          <a:p>
            <a:pPr algn="l"/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SICHER</a:t>
            </a:r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  <p:sp>
        <p:nvSpPr>
          <p:cNvPr id="9" name="Titel (vordergrund)">
            <a:extLst>
              <a:ext uri="{FF2B5EF4-FFF2-40B4-BE49-F238E27FC236}">
                <a16:creationId xmlns:a16="http://schemas.microsoft.com/office/drawing/2014/main" id="{C08E305E-7B6A-4A1B-B303-77D7DAA478CF}"/>
              </a:ext>
            </a:extLst>
          </p:cNvPr>
          <p:cNvSpPr txBox="1">
            <a:spLocks/>
          </p:cNvSpPr>
          <p:nvPr/>
        </p:nvSpPr>
        <p:spPr>
          <a:xfrm>
            <a:off x="435569" y="2068105"/>
            <a:ext cx="8016668" cy="3044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sz="5500" dirty="0">
                <a:solidFill>
                  <a:srgbClr val="FFFFFF">
                    <a:alpha val="90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344964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294B8-03A5-41C5-AE23-4BEABC20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anecdote correctness (p17)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4543D8-9950-49A4-A2A9-CF3CC7767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“Of all the requirements that we might place on a program, first and foremost is that it be correct.”</a:t>
            </a:r>
          </a:p>
          <a:p>
            <a:r>
              <a:rPr lang="en-US" dirty="0"/>
              <a:t>Example</a:t>
            </a:r>
          </a:p>
          <a:p>
            <a:r>
              <a:rPr lang="en-US" dirty="0"/>
              <a:t>Dialogue (</a:t>
            </a:r>
            <a:r>
              <a:rPr lang="en-US" dirty="0" err="1"/>
              <a:t>oc</a:t>
            </a:r>
            <a:r>
              <a:rPr lang="en-US" dirty="0"/>
              <a:t>: original creator, h: hero, t: team)</a:t>
            </a:r>
          </a:p>
          <a:p>
            <a:pPr lvl="1"/>
            <a:r>
              <a:rPr lang="en-US" dirty="0" err="1"/>
              <a:t>oc</a:t>
            </a:r>
            <a:r>
              <a:rPr lang="en-US" dirty="0"/>
              <a:t>: “And how long does your program take?”</a:t>
            </a:r>
          </a:p>
          <a:p>
            <a:pPr lvl="1"/>
            <a:r>
              <a:rPr lang="en-US" dirty="0"/>
              <a:t>h: “That varies with the input, but on the average, about ten seconds per card.”</a:t>
            </a:r>
          </a:p>
          <a:p>
            <a:pPr lvl="1"/>
            <a:r>
              <a:rPr lang="en-US" dirty="0" err="1"/>
              <a:t>oc</a:t>
            </a:r>
            <a:r>
              <a:rPr lang="en-US" dirty="0"/>
              <a:t>: “Aha, but my program takes only one second per card.”</a:t>
            </a:r>
          </a:p>
          <a:p>
            <a:pPr lvl="1"/>
            <a:r>
              <a:rPr lang="en-US" dirty="0"/>
              <a:t>t: relieved</a:t>
            </a:r>
          </a:p>
          <a:p>
            <a:pPr lvl="1"/>
            <a:r>
              <a:rPr lang="en-US" dirty="0"/>
              <a:t>h: “But your program doesn’t work. If the program doesn’t have to work, I can write one that takes one millisecond per card-and that’s faster than our card reader.”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409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F49CF94-30C2-4AB8-B30D-79605691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7"/>
          <a:stretch/>
        </p:blipFill>
        <p:spPr>
          <a:xfrm>
            <a:off x="0" y="0"/>
            <a:ext cx="10799763" cy="7201973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1345206" y="4734531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Chris Allen</a:t>
            </a:r>
            <a:endParaRPr lang="de-AT" dirty="0">
              <a:solidFill>
                <a:schemeClr val="bg2">
                  <a:lumMod val="2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  <a:alpha val="10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1345206" y="2476272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5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5EE76-CA14-47BD-88F6-2929E06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vs. Expressions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B16B3-5639-4B91-A0B1-3C4FD5F85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“what not how"</a:t>
            </a:r>
            <a:endParaRPr lang="de-AT" dirty="0">
              <a:hlinkClick r:id="rId3"/>
            </a:endParaRPr>
          </a:p>
          <a:p>
            <a:r>
              <a:rPr lang="de-AT" dirty="0"/>
              <a:t>sample code</a:t>
            </a:r>
          </a:p>
          <a:p>
            <a:pPr lvl="1"/>
            <a:r>
              <a:rPr lang="en-US" dirty="0" err="1"/>
              <a:t>i</a:t>
            </a:r>
            <a:r>
              <a:rPr lang="de-AT" dirty="0" err="1"/>
              <a:t>fs</a:t>
            </a:r>
            <a:endParaRPr lang="de-AT" dirty="0"/>
          </a:p>
          <a:p>
            <a:pPr lvl="1"/>
            <a:r>
              <a:rPr lang="en-US" dirty="0"/>
              <a:t>l</a:t>
            </a:r>
            <a:r>
              <a:rPr lang="de-AT" dirty="0" err="1"/>
              <a:t>oops</a:t>
            </a:r>
            <a:endParaRPr lang="de-AT" dirty="0"/>
          </a:p>
          <a:p>
            <a:r>
              <a:rPr lang="en-US" dirty="0"/>
              <a:t>array functions in a tweet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5DE520-4D94-4FA3-A796-4E5879CD8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0885" y="5687454"/>
            <a:ext cx="1080000" cy="108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7E0A423-C843-4018-A96C-EFE0AB029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9272" y="-1"/>
            <a:ext cx="8131297" cy="719931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266072E-6387-4C97-8402-244500904F95}"/>
              </a:ext>
            </a:extLst>
          </p:cNvPr>
          <p:cNvSpPr/>
          <p:nvPr/>
        </p:nvSpPr>
        <p:spPr>
          <a:xfrm>
            <a:off x="9330132" y="6666116"/>
            <a:ext cx="1221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[2]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92547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through Types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5A2111-F6FF-43B3-827F-1679D7070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 err="1"/>
              <a:t>ValueOf</a:t>
            </a:r>
            <a:r>
              <a:rPr lang="en-US" dirty="0"/>
              <a:t> (Domain Modelling)</a:t>
            </a:r>
          </a:p>
          <a:p>
            <a:r>
              <a:rPr lang="en-US" dirty="0"/>
              <a:t>null vs. </a:t>
            </a:r>
            <a:r>
              <a:rPr lang="en-US" dirty="0" err="1"/>
              <a:t>nlkl</a:t>
            </a:r>
            <a:r>
              <a:rPr lang="en-US" dirty="0"/>
              <a:t>/Optional</a:t>
            </a:r>
          </a:p>
          <a:p>
            <a:r>
              <a:rPr lang="en-US" dirty="0"/>
              <a:t>Union Types/Sum Types (</a:t>
            </a:r>
            <a:r>
              <a:rPr lang="en-US" dirty="0" err="1"/>
              <a:t>OneOf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Slaying a UI Antipattern with ELM</a:t>
            </a:r>
          </a:p>
          <a:p>
            <a:pPr lvl="1"/>
            <a:r>
              <a:rPr lang="en-US" dirty="0"/>
              <a:t>but use it in </a:t>
            </a:r>
            <a:r>
              <a:rPr lang="en-US" dirty="0" err="1"/>
              <a:t>vue</a:t>
            </a:r>
            <a:r>
              <a:rPr lang="en-US" dirty="0"/>
              <a:t> with express failing backend, + 3 increments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hasError</a:t>
            </a:r>
            <a:r>
              <a:rPr lang="en-US" dirty="0"/>
              <a:t> + null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errorMessage</a:t>
            </a:r>
            <a:endParaRPr lang="en-US" dirty="0"/>
          </a:p>
          <a:p>
            <a:pPr lvl="2"/>
            <a:r>
              <a:rPr lang="en-US" dirty="0"/>
              <a:t>‘not-loaded’ | ‘loading’ | ‘success’ | ‘error’</a:t>
            </a:r>
          </a:p>
          <a:p>
            <a:pPr lvl="1"/>
            <a:r>
              <a:rPr lang="en-US" dirty="0"/>
              <a:t>Why Exceptions are not the answer to everything, vs. Errors</a:t>
            </a:r>
          </a:p>
          <a:p>
            <a:r>
              <a:rPr lang="en-US" dirty="0"/>
              <a:t>10 Reasons not to use a statically taped functional language: </a:t>
            </a:r>
            <a:r>
              <a:rPr lang="en-US" dirty="0">
                <a:hlinkClick r:id="rId3"/>
              </a:rPr>
              <a:t>https://fsharpforfunandprofit.com/posts/ten-reasons-not-to-use-a-functional-programming-language/</a:t>
            </a:r>
            <a:endParaRPr lang="en-US" dirty="0"/>
          </a:p>
          <a:p>
            <a:endParaRPr lang="en-US" dirty="0"/>
          </a:p>
          <a:p>
            <a:r>
              <a:rPr lang="en-US" dirty="0"/>
              <a:t>P10: “Still, we may not feel these limitations until they have been lifted from us, just as we often do not know we are sick until we suddenly feel better.”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F66A9E-47FE-430F-8631-E080A5BD0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7279" y="611931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7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5A2111-F6FF-43B3-827F-1679D7070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NSwag</a:t>
            </a:r>
            <a:endParaRPr lang="en-US" dirty="0"/>
          </a:p>
          <a:p>
            <a:r>
              <a:rPr lang="en-US" dirty="0" err="1"/>
              <a:t>SignalR</a:t>
            </a:r>
            <a:r>
              <a:rPr lang="en-US" dirty="0"/>
              <a:t> Type Safety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F66A9E-47FE-430F-8631-E080A5BD0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5981" y="483289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6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733D7-5CC8-43FB-B922-D1A3654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DSLs (vs. Template Languages)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14210C-905D-4E75-9E73-897CE5049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C# Time</a:t>
            </a:r>
          </a:p>
          <a:p>
            <a:pPr lvl="1"/>
            <a:r>
              <a:rPr lang="en-US" dirty="0">
                <a:hlinkClick r:id="rId3"/>
              </a:rPr>
              <a:t>https://stackoverflow.com/questions/17224090/how-can-i-write-a-fluent-datetime-value#comment24953860_17224151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https://github.com/softawaregmbh/library-holidays/blob/experiments/softaware.Holidays.Core.Tests/Tests.cs</a:t>
            </a:r>
            <a:endParaRPr lang="en-US" dirty="0"/>
          </a:p>
          <a:p>
            <a:r>
              <a:rPr lang="en-US" dirty="0"/>
              <a:t>Regex (Verbal Expressions)</a:t>
            </a:r>
          </a:p>
          <a:p>
            <a:pPr lvl="1"/>
            <a:r>
              <a:rPr lang="en-US" dirty="0">
                <a:hlinkClick r:id="rId5"/>
              </a:rPr>
              <a:t>http://verbalexpressions.github.io/</a:t>
            </a:r>
            <a:endParaRPr lang="en-US" dirty="0"/>
          </a:p>
          <a:p>
            <a:r>
              <a:rPr lang="en-US" dirty="0"/>
              <a:t>Templates vs. In-Language DSLs</a:t>
            </a:r>
          </a:p>
          <a:p>
            <a:pPr lvl="1"/>
            <a:r>
              <a:rPr lang="en-US" dirty="0"/>
              <a:t>HTML</a:t>
            </a:r>
          </a:p>
          <a:p>
            <a:pPr lvl="2"/>
            <a:r>
              <a:rPr lang="en-US" dirty="0"/>
              <a:t>Angular Template Language: </a:t>
            </a:r>
            <a:r>
              <a:rPr lang="en-US" dirty="0">
                <a:hlinkClick r:id="rId6"/>
              </a:rPr>
              <a:t>https://twitter.com/bemayr/status/1009743078532501504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https://groups.google.com/forum/#!msg/elm-discuss/uXjcVyZ5IYo/g2FlQYc9RjYJ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https://github.com/elm/html</a:t>
            </a:r>
            <a:endParaRPr lang="en-US" dirty="0"/>
          </a:p>
          <a:p>
            <a:pPr lvl="1"/>
            <a:r>
              <a:rPr lang="en-US" dirty="0"/>
              <a:t>CSS</a:t>
            </a:r>
          </a:p>
          <a:p>
            <a:pPr lvl="2"/>
            <a:r>
              <a:rPr lang="en-US" dirty="0">
                <a:hlinkClick r:id="rId9"/>
              </a:rPr>
              <a:t>https://github.com/rtfeldman/elm-css</a:t>
            </a:r>
            <a:endParaRPr lang="en-US" dirty="0"/>
          </a:p>
          <a:p>
            <a:pPr lvl="2"/>
            <a:r>
              <a:rPr lang="en-US" dirty="0">
                <a:hlinkClick r:id="rId10"/>
              </a:rPr>
              <a:t>https://github.com/mdgriffith/elm-ui</a:t>
            </a:r>
            <a:endParaRPr lang="en-US" dirty="0"/>
          </a:p>
          <a:p>
            <a:pPr lvl="2"/>
            <a:r>
              <a:rPr lang="en-US" dirty="0">
                <a:hlinkClick r:id="rId11"/>
              </a:rPr>
              <a:t>https://typestyle.github.io/#/</a:t>
            </a:r>
            <a:endParaRPr lang="en-US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764770B6-45F7-46AC-8F00-A7BD1385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1851" y="594438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88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2514-4E15-4837-AFED-F2020A07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Dev-Tools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EDCDCA-049F-4C89-8FE5-3135D6E6A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tslint</a:t>
            </a:r>
            <a:r>
              <a:rPr lang="en-US" dirty="0"/>
              <a:t>/dotnet Analyzers/</a:t>
            </a:r>
            <a:r>
              <a:rPr lang="en-US" dirty="0" err="1"/>
              <a:t>StyleCop</a:t>
            </a:r>
            <a:endParaRPr lang="en-US" dirty="0"/>
          </a:p>
          <a:p>
            <a:r>
              <a:rPr lang="en-US" dirty="0"/>
              <a:t>prettier, go-</a:t>
            </a:r>
            <a:r>
              <a:rPr lang="en-US" dirty="0" err="1"/>
              <a:t>fmt</a:t>
            </a:r>
            <a:r>
              <a:rPr lang="en-US" dirty="0"/>
              <a:t>, elm-</a:t>
            </a:r>
            <a:r>
              <a:rPr lang="en-US" dirty="0" err="1"/>
              <a:t>fmt</a:t>
            </a:r>
            <a:r>
              <a:rPr lang="en-US" dirty="0"/>
              <a:t> (git diff)</a:t>
            </a:r>
          </a:p>
          <a:p>
            <a:r>
              <a:rPr lang="en-US" dirty="0"/>
              <a:t>git hooks</a:t>
            </a:r>
          </a:p>
          <a:p>
            <a:r>
              <a:rPr lang="en-US" dirty="0"/>
              <a:t>Visual Studio Live Unit Testing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AA7475-7797-468A-B777-DDFEB8E1C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5981" y="290829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4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BF499C-CF88-4AA8-AEFA-D031ABE3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6019"/>
          <a:stretch/>
        </p:blipFill>
        <p:spPr>
          <a:xfrm>
            <a:off x="7566" y="0"/>
            <a:ext cx="10792197" cy="7204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BFC446D-97C4-4C02-975F-551B108B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5625859"/>
            <a:ext cx="9314796" cy="1391534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effectLst>
                  <a:innerShdw blurRad="63500" dist="25400" dir="2700000">
                    <a:prstClr val="black">
                      <a:alpha val="10000"/>
                    </a:prstClr>
                  </a:inn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Future&lt;?&gt;</a:t>
            </a:r>
            <a:endParaRPr lang="de-AT" sz="7000" dirty="0">
              <a:solidFill>
                <a:schemeClr val="bg1"/>
              </a:solidFill>
              <a:effectLst>
                <a:innerShdw blurRad="63500" dist="25400" dir="2700000">
                  <a:prstClr val="black">
                    <a:alpha val="10000"/>
                  </a:prstClr>
                </a:inn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5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ource">
            <a:extLst>
              <a:ext uri="{FF2B5EF4-FFF2-40B4-BE49-F238E27FC236}">
                <a16:creationId xmlns:a16="http://schemas.microsoft.com/office/drawing/2014/main" id="{DA0DF360-3038-4EFC-95C6-6A0E4802458F}"/>
              </a:ext>
            </a:extLst>
          </p:cNvPr>
          <p:cNvGrpSpPr/>
          <p:nvPr/>
        </p:nvGrpSpPr>
        <p:grpSpPr>
          <a:xfrm>
            <a:off x="9360715" y="6876148"/>
            <a:ext cx="1439048" cy="323165"/>
            <a:chOff x="9360715" y="6876148"/>
            <a:chExt cx="1439048" cy="32316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989838B-D016-4CB7-9D88-1D425414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715" y="6950606"/>
              <a:ext cx="190800" cy="1908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909C227-6D14-429D-A7EC-67B67B8C7F9F}"/>
                </a:ext>
              </a:extLst>
            </p:cNvPr>
            <p:cNvSpPr/>
            <p:nvPr/>
          </p:nvSpPr>
          <p:spPr>
            <a:xfrm>
              <a:off x="9424066" y="6876148"/>
              <a:ext cx="1375697" cy="3231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/>
              <a:r>
                <a:rPr lang="de-AT" sz="1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/</a:t>
              </a:r>
              <a:r>
                <a:rPr lang="de-AT" sz="1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FOREIGNFILM</a:t>
              </a:r>
            </a:p>
          </p:txBody>
        </p:sp>
      </p:grpSp>
      <p:grpSp>
        <p:nvGrpSpPr>
          <p:cNvPr id="19" name="Tweet Border">
            <a:extLst>
              <a:ext uri="{FF2B5EF4-FFF2-40B4-BE49-F238E27FC236}">
                <a16:creationId xmlns:a16="http://schemas.microsoft.com/office/drawing/2014/main" id="{4C37FB2D-0C03-4C1A-AD93-A873666ABC5D}"/>
              </a:ext>
            </a:extLst>
          </p:cNvPr>
          <p:cNvGrpSpPr/>
          <p:nvPr/>
        </p:nvGrpSpPr>
        <p:grpSpPr>
          <a:xfrm>
            <a:off x="1939227" y="675305"/>
            <a:ext cx="6978196" cy="5968255"/>
            <a:chOff x="1939227" y="675305"/>
            <a:chExt cx="6978196" cy="596825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07CC0F8-24C9-465F-9C06-098CA76C9AEF}"/>
                </a:ext>
              </a:extLst>
            </p:cNvPr>
            <p:cNvSpPr/>
            <p:nvPr/>
          </p:nvSpPr>
          <p:spPr>
            <a:xfrm>
              <a:off x="1939227" y="675305"/>
              <a:ext cx="6978196" cy="5968255"/>
            </a:xfrm>
            <a:prstGeom prst="roundRect">
              <a:avLst>
                <a:gd name="adj" fmla="val 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F3EE2CF-61B4-4952-8797-39D5A94A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r="2510" b="77372"/>
            <a:stretch/>
          </p:blipFill>
          <p:spPr>
            <a:xfrm>
              <a:off x="1984248" y="675306"/>
              <a:ext cx="6876288" cy="1323427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DE74206-B7E4-49BA-ABE8-891BCA4B6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91071" r="2510"/>
            <a:stretch/>
          </p:blipFill>
          <p:spPr>
            <a:xfrm>
              <a:off x="1984248" y="6036659"/>
              <a:ext cx="6876288" cy="52225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C55827-732D-409D-BB35-CDDE0BEA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16466" r="86347" b="13111"/>
            <a:stretch/>
          </p:blipFill>
          <p:spPr>
            <a:xfrm>
              <a:off x="1984248" y="1917813"/>
              <a:ext cx="767044" cy="4118846"/>
            </a:xfrm>
            <a:prstGeom prst="rect">
              <a:avLst/>
            </a:prstGeom>
          </p:spPr>
        </p:pic>
      </p:grpSp>
      <p:pic>
        <p:nvPicPr>
          <p:cNvPr id="11" name="Proposal 3" hidden="1">
            <a:extLst>
              <a:ext uri="{FF2B5EF4-FFF2-40B4-BE49-F238E27FC236}">
                <a16:creationId xmlns:a16="http://schemas.microsoft.com/office/drawing/2014/main" id="{696E0755-000B-4E61-A979-AB8FC2CC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5139682"/>
            <a:ext cx="10134600" cy="2247900"/>
          </a:xfrm>
          <a:prstGeom prst="rect">
            <a:avLst/>
          </a:prstGeom>
        </p:spPr>
      </p:pic>
      <p:pic>
        <p:nvPicPr>
          <p:cNvPr id="9" name="Proposal 2" hidden="1">
            <a:extLst>
              <a:ext uri="{FF2B5EF4-FFF2-40B4-BE49-F238E27FC236}">
                <a16:creationId xmlns:a16="http://schemas.microsoft.com/office/drawing/2014/main" id="{85481B17-098B-42C2-8BD3-AAEDDE1BE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1917813"/>
            <a:ext cx="10134600" cy="2857500"/>
          </a:xfrm>
          <a:prstGeom prst="rect">
            <a:avLst/>
          </a:prstGeom>
        </p:spPr>
      </p:pic>
      <p:pic>
        <p:nvPicPr>
          <p:cNvPr id="7" name="Proposal 1" hidden="1">
            <a:extLst>
              <a:ext uri="{FF2B5EF4-FFF2-40B4-BE49-F238E27FC236}">
                <a16:creationId xmlns:a16="http://schemas.microsoft.com/office/drawing/2014/main" id="{C189F435-967C-478F-8DC0-0A674FD0C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-1335354"/>
            <a:ext cx="8782050" cy="2857500"/>
          </a:xfrm>
          <a:prstGeom prst="rect">
            <a:avLst/>
          </a:prstGeom>
        </p:spPr>
      </p:pic>
      <p:pic>
        <p:nvPicPr>
          <p:cNvPr id="13" name="Lower Image (transparent)">
            <a:extLst>
              <a:ext uri="{FF2B5EF4-FFF2-40B4-BE49-F238E27FC236}">
                <a16:creationId xmlns:a16="http://schemas.microsoft.com/office/drawing/2014/main" id="{7061DB6D-31FC-4DB5-A0CE-A894A52FF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54507"/>
            <a:ext cx="5685078" cy="1602936"/>
          </a:xfrm>
          <a:prstGeom prst="rect">
            <a:avLst/>
          </a:prstGeom>
        </p:spPr>
      </p:pic>
      <p:pic>
        <p:nvPicPr>
          <p:cNvPr id="12" name="Upper Image (transparent)">
            <a:extLst>
              <a:ext uri="{FF2B5EF4-FFF2-40B4-BE49-F238E27FC236}">
                <a16:creationId xmlns:a16="http://schemas.microsoft.com/office/drawing/2014/main" id="{C64FB010-4E5F-4334-8B7C-7C59961142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198334"/>
            <a:ext cx="5685078" cy="1849808"/>
          </a:xfrm>
          <a:prstGeom prst="rect">
            <a:avLst/>
          </a:prstGeom>
        </p:spPr>
      </p:pic>
      <p:pic>
        <p:nvPicPr>
          <p:cNvPr id="18" name="Lower Image">
            <a:extLst>
              <a:ext uri="{FF2B5EF4-FFF2-40B4-BE49-F238E27FC236}">
                <a16:creationId xmlns:a16="http://schemas.microsoft.com/office/drawing/2014/main" id="{B6D8CE4A-7E99-434E-BD7D-48C654398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62338"/>
            <a:ext cx="5685078" cy="1602936"/>
          </a:xfrm>
          <a:prstGeom prst="rect">
            <a:avLst/>
          </a:prstGeom>
        </p:spPr>
      </p:pic>
      <p:pic>
        <p:nvPicPr>
          <p:cNvPr id="17" name="Upper Image">
            <a:extLst>
              <a:ext uri="{FF2B5EF4-FFF2-40B4-BE49-F238E27FC236}">
                <a16:creationId xmlns:a16="http://schemas.microsoft.com/office/drawing/2014/main" id="{CEFD3F05-75FA-4727-B76A-FD880C216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206165"/>
            <a:ext cx="5685078" cy="18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E3999-1272-422D-8C5D-F1917EC8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Outlook: The Compiler as Your Colleague (Idris, Liquid Haskell, …)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58824-4128-4DB2-93BA-A2F4639B9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https://twitter.com/bemayr/status/1071784972405624833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0CBF61-6C4A-4E94-B51E-7DE5A4155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" y="3296126"/>
            <a:ext cx="2569369" cy="256936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484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F71F712-0388-49D8-8A4B-E3F3C462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2"/>
            <a:ext cx="10799763" cy="7209416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5399881" y="6746462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Marc-Uwe Kling // Die </a:t>
            </a:r>
            <a:r>
              <a:rPr lang="en-US" dirty="0" err="1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Känguru-Apokryphen</a:t>
            </a:r>
            <a:endParaRPr lang="de-AT" dirty="0">
              <a:solidFill>
                <a:schemeClr val="bg2">
                  <a:lumMod val="25000"/>
                  <a:alpha val="7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 hidden="1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das Problem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770671" y="3869874"/>
            <a:ext cx="8300500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 Problem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ap (opaque)">
            <a:extLst>
              <a:ext uri="{FF2B5EF4-FFF2-40B4-BE49-F238E27FC236}">
                <a16:creationId xmlns:a16="http://schemas.microsoft.com/office/drawing/2014/main" id="{CD1D7940-1D60-4AB7-9168-AACB3509A799}"/>
              </a:ext>
            </a:extLst>
          </p:cNvPr>
          <p:cNvSpPr txBox="1">
            <a:spLocks/>
          </p:cNvSpPr>
          <p:nvPr/>
        </p:nvSpPr>
        <p:spPr>
          <a:xfrm>
            <a:off x="742483" y="2168852"/>
            <a:ext cx="9314796" cy="2861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0">
                <a:solidFill>
                  <a:schemeClr val="bg1">
                    <a:alpha val="4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>
                  <a:alpha val="4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ap (initial)">
            <a:extLst>
              <a:ext uri="{FF2B5EF4-FFF2-40B4-BE49-F238E27FC236}">
                <a16:creationId xmlns:a16="http://schemas.microsoft.com/office/drawing/2014/main" id="{6C13DBFD-AD68-4B45-9ECE-DDA2B7B0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168853"/>
            <a:ext cx="9314796" cy="2861607"/>
          </a:xfrm>
        </p:spPr>
        <p:txBody>
          <a:bodyPr>
            <a:noAutofit/>
          </a:bodyPr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Overlay">
            <a:extLst>
              <a:ext uri="{FF2B5EF4-FFF2-40B4-BE49-F238E27FC236}">
                <a16:creationId xmlns:a16="http://schemas.microsoft.com/office/drawing/2014/main" id="{D7CFA8F7-DA28-4DA5-88D6-5EBC31C85719}"/>
              </a:ext>
            </a:extLst>
          </p:cNvPr>
          <p:cNvSpPr/>
          <p:nvPr/>
        </p:nvSpPr>
        <p:spPr>
          <a:xfrm>
            <a:off x="0" y="4659241"/>
            <a:ext cx="10799763" cy="3711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CC4DD52F-CD23-4474-B960-A3D2A6B9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81" y="3251453"/>
            <a:ext cx="8874000" cy="347697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Being intelligent </a:t>
            </a:r>
            <a:r>
              <a:rPr lang="en-US" sz="3700" dirty="0">
                <a:solidFill>
                  <a:schemeClr val="bg1"/>
                </a:solidFill>
              </a:rPr>
              <a:t>is not having some magic formula which can one apply to every problem. It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en-US" sz="3700" dirty="0">
                <a:solidFill>
                  <a:schemeClr val="bg1"/>
                </a:solidFill>
              </a:rPr>
              <a:t>, rather,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having a number of ‘formulas’</a:t>
            </a:r>
            <a:r>
              <a:rPr lang="en-US" sz="3700" dirty="0">
                <a:solidFill>
                  <a:schemeClr val="bg1"/>
                </a:solidFill>
              </a:rPr>
              <a:t> and not being so much in love with one that it cannot be dropped for another.</a:t>
            </a:r>
            <a:endParaRPr lang="de-AT" sz="37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de-AT" sz="1800" dirty="0">
                <a:solidFill>
                  <a:schemeClr val="bg1"/>
                </a:solidFill>
              </a:rPr>
              <a:t>– GERALD M. WEINBERG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1.41125E-6 L 3.49699E-6 -0.2577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212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charRg st="212" end="2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charRg st="212" end="2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  <p:bldP spid="6" grpId="0" animBg="1"/>
      <p:bldP spid="4" grpId="1" uiExpand="1" build="p"/>
      <p:bldP spid="4" grpId="2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711053"/>
            <a:ext cx="5954568" cy="282265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studying </a:t>
            </a:r>
            <a:r>
              <a:rPr lang="en-US" sz="2400" b="1" dirty="0"/>
              <a:t>psychology</a:t>
            </a:r>
            <a:r>
              <a:rPr lang="en-US" sz="2400" dirty="0"/>
              <a:t> and </a:t>
            </a:r>
            <a:r>
              <a:rPr lang="en-US" sz="2400" b="1" dirty="0"/>
              <a:t>philosophy</a:t>
            </a:r>
            <a:br>
              <a:rPr lang="en-US" sz="2400" dirty="0"/>
            </a:br>
            <a:r>
              <a:rPr lang="en-US" sz="2400" dirty="0"/>
              <a:t>	@ university of </a:t>
            </a:r>
            <a:r>
              <a:rPr lang="en-US" sz="2400" dirty="0" err="1"/>
              <a:t>innsbruck</a:t>
            </a:r>
            <a:endParaRPr lang="en-US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studied </a:t>
            </a:r>
            <a:r>
              <a:rPr lang="en-US" sz="2400" b="1" dirty="0"/>
              <a:t>software engineering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fh</a:t>
            </a:r>
            <a:r>
              <a:rPr lang="en-US" sz="2400" dirty="0"/>
              <a:t> </a:t>
            </a:r>
            <a:r>
              <a:rPr lang="en-US" sz="2400" dirty="0" err="1"/>
              <a:t>hagenberg</a:t>
            </a:r>
            <a:endParaRPr lang="de-AT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working as a </a:t>
            </a:r>
            <a:r>
              <a:rPr lang="en-US" sz="2400" b="1" dirty="0"/>
              <a:t>software architect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innerspace</a:t>
            </a:r>
            <a:r>
              <a:rPr lang="en-US" sz="2400" dirty="0"/>
              <a:t> </a:t>
            </a:r>
            <a:r>
              <a:rPr lang="en-US" sz="2400" dirty="0" err="1"/>
              <a:t>gmbh</a:t>
            </a:r>
            <a:endParaRPr lang="en-US" sz="2400" i="1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3E546A-72CB-4D7D-BDAC-937F9C216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489" y="4209519"/>
            <a:ext cx="2021349" cy="202134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5085B82-BD34-4B42-B92B-D11ACBF5287F}"/>
              </a:ext>
            </a:extLst>
          </p:cNvPr>
          <p:cNvGrpSpPr/>
          <p:nvPr/>
        </p:nvGrpSpPr>
        <p:grpSpPr>
          <a:xfrm>
            <a:off x="4164859" y="6321271"/>
            <a:ext cx="6281958" cy="698718"/>
            <a:chOff x="4278148" y="6012573"/>
            <a:chExt cx="6281958" cy="698718"/>
          </a:xfrm>
        </p:grpSpPr>
        <p:sp>
          <p:nvSpPr>
            <p:cNvPr id="111" name="Textfeld 110"/>
            <p:cNvSpPr txBox="1"/>
            <p:nvPr/>
          </p:nvSpPr>
          <p:spPr>
            <a:xfrm>
              <a:off x="4883569" y="6012573"/>
              <a:ext cx="5676537" cy="6987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just"/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bemayr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/</a:t>
              </a:r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talk.developer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-confidence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2058931-062A-4BA3-974F-01D44143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8148" y="6059222"/>
              <a:ext cx="605421" cy="605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347335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CD264-3388-4C66-ABE0-25E9E756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A67-11C8-4314-8F94-07A54AD7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Haskell </a:t>
            </a:r>
            <a:r>
              <a:rPr lang="en-US" dirty="0" err="1"/>
              <a:t>Hoogle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https://twitter.com/cemerick/status/1068359100931690496</a:t>
            </a:r>
            <a:endParaRPr lang="en-US" dirty="0"/>
          </a:p>
          <a:p>
            <a:r>
              <a:rPr lang="en-US" dirty="0"/>
              <a:t>Side Effects in Languages: </a:t>
            </a:r>
            <a:r>
              <a:rPr lang="en-US" dirty="0">
                <a:hlinkClick r:id="rId4"/>
              </a:rPr>
              <a:t>https://twitter.com/widdnz/status/1067184190150430725</a:t>
            </a:r>
            <a:endParaRPr lang="en-US" dirty="0"/>
          </a:p>
          <a:p>
            <a:r>
              <a:rPr lang="en-US" dirty="0"/>
              <a:t>Sum-Types loading = false: </a:t>
            </a:r>
            <a:r>
              <a:rPr lang="en-US" dirty="0">
                <a:hlinkClick r:id="rId5"/>
              </a:rPr>
              <a:t>https://twitter.com/DavidKPiano/status/1063501519339835397</a:t>
            </a:r>
            <a:endParaRPr lang="en-US" dirty="0"/>
          </a:p>
          <a:p>
            <a:r>
              <a:rPr lang="en-US" dirty="0"/>
              <a:t>C# vs. F#: </a:t>
            </a:r>
            <a:r>
              <a:rPr lang="en-US" dirty="0">
                <a:hlinkClick r:id="rId6"/>
              </a:rPr>
              <a:t>https://twitter.com/MikhailShilkov/status/1011705530648334337</a:t>
            </a:r>
            <a:endParaRPr lang="en-US" dirty="0"/>
          </a:p>
          <a:p>
            <a:r>
              <a:rPr lang="en-US" dirty="0"/>
              <a:t>pure vs. impure</a:t>
            </a:r>
            <a:r>
              <a:rPr lang="de-AT" dirty="0"/>
              <a:t>: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https://twitter.com/jckarter/status/1009585088953081856</a:t>
            </a:r>
            <a:endParaRPr lang="en-US" dirty="0"/>
          </a:p>
          <a:p>
            <a:r>
              <a:rPr lang="en-US" dirty="0"/>
              <a:t>performance vs. readability: </a:t>
            </a:r>
            <a:r>
              <a:rPr lang="en-US" dirty="0">
                <a:hlinkClick r:id="rId8"/>
              </a:rPr>
              <a:t>https://twitter.com/DavidKPiano/status/1005107850849456128</a:t>
            </a:r>
            <a:endParaRPr lang="en-US" dirty="0"/>
          </a:p>
          <a:p>
            <a:r>
              <a:rPr lang="en-US" dirty="0"/>
              <a:t>Justin’s String Type: </a:t>
            </a:r>
            <a:r>
              <a:rPr lang="en-US" dirty="0">
                <a:hlinkClick r:id="rId9"/>
              </a:rPr>
              <a:t>https://twitter.com/jusrin00/status/875238742621028355</a:t>
            </a:r>
            <a:endParaRPr lang="en-US" dirty="0"/>
          </a:p>
          <a:p>
            <a:r>
              <a:rPr lang="en-US" dirty="0"/>
              <a:t>C# Union Types: </a:t>
            </a:r>
            <a:r>
              <a:rPr lang="en-US" dirty="0">
                <a:hlinkClick r:id="rId10"/>
              </a:rPr>
              <a:t>https://twitter.com/bemayr/status/993845739657850880</a:t>
            </a:r>
            <a:endParaRPr lang="en-US" dirty="0"/>
          </a:p>
          <a:p>
            <a:r>
              <a:rPr lang="en-US" dirty="0"/>
              <a:t>Types Documentation: </a:t>
            </a:r>
            <a:r>
              <a:rPr lang="en-US" dirty="0">
                <a:hlinkClick r:id="rId11"/>
              </a:rPr>
              <a:t>https://twitter.com/iamsapegin/status/989030140280745985</a:t>
            </a:r>
            <a:endParaRPr lang="en-US" dirty="0"/>
          </a:p>
          <a:p>
            <a:r>
              <a:rPr lang="en-US" dirty="0"/>
              <a:t>Compiler vs. Brain: </a:t>
            </a:r>
            <a:r>
              <a:rPr lang="en-US" dirty="0">
                <a:hlinkClick r:id="rId12"/>
              </a:rPr>
              <a:t>https://twitter.com/bemayr/status/988866064988737539</a:t>
            </a:r>
            <a:endParaRPr lang="en-US" dirty="0"/>
          </a:p>
          <a:p>
            <a:r>
              <a:rPr lang="en-US" dirty="0"/>
              <a:t>Types and Compiling: </a:t>
            </a:r>
            <a:r>
              <a:rPr lang="en-US" dirty="0">
                <a:hlinkClick r:id="rId13"/>
              </a:rPr>
              <a:t>https://twitter.com/ezyang/status/986079031484407808</a:t>
            </a:r>
            <a:endParaRPr lang="en-US" dirty="0"/>
          </a:p>
          <a:p>
            <a:r>
              <a:rPr lang="en-US" dirty="0" err="1"/>
              <a:t>jsdoc</a:t>
            </a:r>
            <a:r>
              <a:rPr lang="en-US" dirty="0"/>
              <a:t> types: </a:t>
            </a:r>
            <a:r>
              <a:rPr lang="en-US" dirty="0">
                <a:hlinkClick r:id="rId14"/>
              </a:rPr>
              <a:t>https://twitter.com/jusrin00/status/971369672393281536</a:t>
            </a:r>
            <a:endParaRPr lang="en-US" dirty="0"/>
          </a:p>
          <a:p>
            <a:r>
              <a:rPr lang="en-US" dirty="0"/>
              <a:t>Refactoring Haskell: </a:t>
            </a:r>
            <a:r>
              <a:rPr lang="en-US" dirty="0">
                <a:hlinkClick r:id="rId15"/>
              </a:rPr>
              <a:t>https://twitter.com/TheWizardTower/status/963193617287233537</a:t>
            </a:r>
            <a:endParaRPr lang="en-US" dirty="0"/>
          </a:p>
          <a:p>
            <a:r>
              <a:rPr lang="en-US" dirty="0"/>
              <a:t>FP Love: </a:t>
            </a:r>
            <a:r>
              <a:rPr lang="en-US" dirty="0">
                <a:hlinkClick r:id="rId16"/>
              </a:rPr>
              <a:t>https://twitter.com/jdegoes/status/932999912488235010</a:t>
            </a:r>
            <a:endParaRPr lang="en-US" dirty="0"/>
          </a:p>
          <a:p>
            <a:r>
              <a:rPr lang="en-US" dirty="0"/>
              <a:t>Hardware vs. Software: </a:t>
            </a:r>
            <a:r>
              <a:rPr lang="en-US" dirty="0">
                <a:hlinkClick r:id="rId17"/>
              </a:rPr>
              <a:t>https://twitter.com/CodeWisdom/status/908752665408081920</a:t>
            </a:r>
            <a:endParaRPr lang="en-US" dirty="0"/>
          </a:p>
          <a:p>
            <a:r>
              <a:rPr lang="en-US" dirty="0"/>
              <a:t>Types vs. Unit Tests: </a:t>
            </a:r>
            <a:r>
              <a:rPr lang="en-US" dirty="0">
                <a:hlinkClick r:id="rId18"/>
              </a:rPr>
              <a:t>https://twitter.com/peterpme/status/892593371188998144</a:t>
            </a:r>
            <a:endParaRPr lang="en-US" dirty="0"/>
          </a:p>
          <a:p>
            <a:r>
              <a:rPr lang="en-US" dirty="0" err="1"/>
              <a:t>Staltz</a:t>
            </a:r>
            <a:r>
              <a:rPr lang="en-US" dirty="0"/>
              <a:t> Bug Report vs. Compile Error: </a:t>
            </a:r>
            <a:r>
              <a:rPr lang="en-US" dirty="0">
                <a:hlinkClick r:id="rId19"/>
              </a:rPr>
              <a:t>https://twitter.com/ARealMaxPixel/status/864891754373234688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PSYCHOLOGY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89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E244-E995-4042-9DF9-43DD5B5F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Problemstellung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051DCA-617E-40BF-A686-38D8A011D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Produktarchitektur</a:t>
            </a:r>
            <a:endParaRPr lang="en-US" dirty="0"/>
          </a:p>
          <a:p>
            <a:pPr lvl="1"/>
            <a:r>
              <a:rPr lang="en-US" dirty="0"/>
              <a:t>Training Management System</a:t>
            </a:r>
          </a:p>
          <a:p>
            <a:pPr lvl="1"/>
            <a:r>
              <a:rPr lang="en-US" dirty="0"/>
              <a:t>Trainings in VR</a:t>
            </a:r>
          </a:p>
          <a:p>
            <a:pPr lvl="2"/>
            <a:r>
              <a:rPr lang="en-US" dirty="0" err="1"/>
              <a:t>psychologischer</a:t>
            </a:r>
            <a:r>
              <a:rPr lang="en-US" dirty="0"/>
              <a:t> </a:t>
            </a:r>
            <a:r>
              <a:rPr lang="en-US" dirty="0" err="1"/>
              <a:t>Aspekt</a:t>
            </a:r>
            <a:endParaRPr lang="en-US" dirty="0"/>
          </a:p>
          <a:p>
            <a:pPr lvl="2"/>
            <a:r>
              <a:rPr lang="en-US" dirty="0"/>
              <a:t>Unity</a:t>
            </a:r>
          </a:p>
          <a:p>
            <a:pPr lvl="2"/>
            <a:r>
              <a:rPr lang="en-US" dirty="0"/>
              <a:t>Gaming</a:t>
            </a:r>
          </a:p>
          <a:p>
            <a:r>
              <a:rPr lang="en-US" dirty="0" err="1"/>
              <a:t>Teamaufbau</a:t>
            </a:r>
            <a:endParaRPr lang="en-US" dirty="0"/>
          </a:p>
          <a:p>
            <a:pPr lvl="1"/>
            <a:r>
              <a:rPr lang="en-US" dirty="0" err="1"/>
              <a:t>Entwickler</a:t>
            </a:r>
            <a:endParaRPr lang="en-US" dirty="0"/>
          </a:p>
          <a:p>
            <a:pPr lvl="2"/>
            <a:r>
              <a:rPr lang="en-US" dirty="0"/>
              <a:t>VR</a:t>
            </a:r>
          </a:p>
          <a:p>
            <a:pPr lvl="2"/>
            <a:r>
              <a:rPr lang="en-US" dirty="0"/>
              <a:t>Web</a:t>
            </a:r>
          </a:p>
          <a:p>
            <a:pPr lvl="1"/>
            <a:r>
              <a:rPr lang="en-US" dirty="0" err="1"/>
              <a:t>Psychologen</a:t>
            </a:r>
            <a:endParaRPr lang="en-US" dirty="0"/>
          </a:p>
          <a:p>
            <a:pPr lvl="1"/>
            <a:r>
              <a:rPr lang="en-US" dirty="0"/>
              <a:t>Content-Producer</a:t>
            </a:r>
          </a:p>
          <a:p>
            <a:pPr lvl="1"/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kleines</a:t>
            </a:r>
            <a:r>
              <a:rPr lang="en-US" dirty="0"/>
              <a:t>/</a:t>
            </a:r>
            <a:r>
              <a:rPr lang="en-US" dirty="0" err="1"/>
              <a:t>heterogenes</a:t>
            </a:r>
            <a:r>
              <a:rPr lang="en-US" dirty="0"/>
              <a:t> Team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vielen</a:t>
            </a:r>
            <a:r>
              <a:rPr lang="en-US" dirty="0"/>
              <a:t> </a:t>
            </a:r>
            <a:r>
              <a:rPr lang="en-US" dirty="0" err="1"/>
              <a:t>Schnittpunkten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7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Mindset/Team-Building/</a:t>
            </a:r>
            <a:r>
              <a:rPr lang="en-US" dirty="0" err="1"/>
              <a:t>Wissensaustausch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Workation</a:t>
            </a:r>
            <a:endParaRPr lang="en-US" dirty="0"/>
          </a:p>
          <a:p>
            <a:r>
              <a:rPr lang="en-US" dirty="0"/>
              <a:t>Meetings</a:t>
            </a:r>
          </a:p>
          <a:p>
            <a:r>
              <a:rPr lang="en-US" dirty="0"/>
              <a:t>P49: chatting @ work</a:t>
            </a:r>
          </a:p>
          <a:p>
            <a:r>
              <a:rPr lang="en-US" dirty="0" err="1"/>
              <a:t>heterogenes</a:t>
            </a:r>
            <a:r>
              <a:rPr lang="en-US" dirty="0"/>
              <a:t> Team</a:t>
            </a:r>
          </a:p>
          <a:p>
            <a:pPr lvl="1"/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austauschbar</a:t>
            </a:r>
            <a:endParaRPr lang="en-US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Kommunikation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Kommunikation</a:t>
            </a:r>
            <a:endParaRPr lang="en-US" dirty="0"/>
          </a:p>
          <a:p>
            <a:pPr lvl="1"/>
            <a:r>
              <a:rPr lang="en-US" dirty="0"/>
              <a:t>Outlook</a:t>
            </a:r>
          </a:p>
          <a:p>
            <a:pPr lvl="1"/>
            <a:r>
              <a:rPr lang="en-US" dirty="0"/>
              <a:t>Slack</a:t>
            </a:r>
          </a:p>
          <a:p>
            <a:pPr lvl="1"/>
            <a:r>
              <a:rPr lang="en-US" dirty="0"/>
              <a:t>Jira</a:t>
            </a:r>
          </a:p>
          <a:p>
            <a:pPr lvl="1"/>
            <a:r>
              <a:rPr lang="en-US" dirty="0"/>
              <a:t>Confluence</a:t>
            </a:r>
          </a:p>
          <a:p>
            <a:pPr lvl="1"/>
            <a:r>
              <a:rPr lang="en-US" dirty="0"/>
              <a:t>WhatsApp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Projektplanung</a:t>
            </a:r>
            <a:r>
              <a:rPr lang="en-US" dirty="0"/>
              <a:t>/Zeit </a:t>
            </a:r>
            <a:r>
              <a:rPr lang="en-US" dirty="0" err="1"/>
              <a:t>schätzen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Startup </a:t>
            </a:r>
            <a:r>
              <a:rPr lang="en-US" dirty="0" err="1"/>
              <a:t>Initialphase</a:t>
            </a:r>
            <a:endParaRPr lang="en-US" dirty="0"/>
          </a:p>
          <a:p>
            <a:r>
              <a:rPr lang="en-US" dirty="0" err="1"/>
              <a:t>Frameworkentwicklung</a:t>
            </a:r>
            <a:r>
              <a:rPr lang="en-US" dirty="0"/>
              <a:t> vs. </a:t>
            </a:r>
            <a:r>
              <a:rPr lang="en-US" dirty="0" err="1"/>
              <a:t>Produktentwicklung</a:t>
            </a:r>
            <a:r>
              <a:rPr lang="en-US" dirty="0"/>
              <a:t> (</a:t>
            </a:r>
            <a:r>
              <a:rPr lang="en-US" dirty="0" err="1"/>
              <a:t>Zeitfaktor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solide</a:t>
            </a:r>
            <a:r>
              <a:rPr lang="en-US" dirty="0"/>
              <a:t> Basis)</a:t>
            </a:r>
          </a:p>
          <a:p>
            <a:r>
              <a:rPr lang="en-US" dirty="0"/>
              <a:t>VR </a:t>
            </a:r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Interaktionsmuster</a:t>
            </a:r>
            <a:r>
              <a:rPr lang="en-US" dirty="0"/>
              <a:t> vs. Agentur App-</a:t>
            </a:r>
            <a:r>
              <a:rPr lang="en-US" dirty="0" err="1"/>
              <a:t>Entwicklung</a:t>
            </a:r>
            <a:r>
              <a:rPr lang="en-US" dirty="0"/>
              <a:t> (95% easy </a:t>
            </a:r>
            <a:r>
              <a:rPr lang="en-US" dirty="0" err="1"/>
              <a:t>abschätzbar</a:t>
            </a:r>
            <a:r>
              <a:rPr lang="en-US" dirty="0"/>
              <a:t>)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0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Entwicklungsprozess</a:t>
            </a:r>
            <a:r>
              <a:rPr lang="en-US" dirty="0"/>
              <a:t> (Lean SCRUM)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P72: egoless programming</a:t>
            </a:r>
          </a:p>
          <a:p>
            <a:pPr lvl="1"/>
            <a:r>
              <a:rPr lang="en-US" dirty="0"/>
              <a:t>https://en.wikipedia.org/wiki/Egoless_programming</a:t>
            </a:r>
          </a:p>
          <a:p>
            <a:pPr lvl="1"/>
            <a:r>
              <a:rPr lang="en-US" dirty="0"/>
              <a:t>https://blog.codinghorror.com/the-ten-commandments-of-egoless-programming/</a:t>
            </a:r>
          </a:p>
          <a:p>
            <a:r>
              <a:rPr lang="en-US" dirty="0"/>
              <a:t>Jira</a:t>
            </a:r>
          </a:p>
          <a:p>
            <a:r>
              <a:rPr lang="en-US" dirty="0" err="1"/>
              <a:t>Jenkings</a:t>
            </a:r>
            <a:endParaRPr lang="en-US" dirty="0"/>
          </a:p>
          <a:p>
            <a:r>
              <a:rPr lang="en-US" dirty="0"/>
              <a:t>GitHub + Pull Requests</a:t>
            </a:r>
          </a:p>
          <a:p>
            <a:pPr lvl="1"/>
            <a:r>
              <a:rPr lang="en-US" dirty="0"/>
              <a:t>P16: “Because people do not read programs, few are aware of how common this situation [actually useful code] is.</a:t>
            </a:r>
            <a:endParaRPr lang="de-AT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571D33F-A391-4DEE-B6C4-200AF770A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7007" y="295526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77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">
  <a:themeElements>
    <a:clrScheme name="Docker">
      <a:dk1>
        <a:srgbClr val="364649"/>
      </a:dk1>
      <a:lt1>
        <a:sysClr val="window" lastClr="FFFFFF"/>
      </a:lt1>
      <a:dk2>
        <a:srgbClr val="44546A"/>
      </a:dk2>
      <a:lt2>
        <a:srgbClr val="E7E6E6"/>
      </a:lt2>
      <a:accent1>
        <a:srgbClr val="37B1D9"/>
      </a:accent1>
      <a:accent2>
        <a:srgbClr val="22A0C8"/>
      </a:accent2>
      <a:accent3>
        <a:srgbClr val="1D91B4"/>
      </a:accent3>
      <a:accent4>
        <a:srgbClr val="1B81A5"/>
      </a:accent4>
      <a:accent5>
        <a:srgbClr val="5B9BD5"/>
      </a:accent5>
      <a:accent6>
        <a:srgbClr val="70AD47"/>
      </a:accent6>
      <a:hlink>
        <a:srgbClr val="364649"/>
      </a:hlink>
      <a:folHlink>
        <a:srgbClr val="7A979D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1379</Words>
  <Application>Microsoft Office PowerPoint</Application>
  <PresentationFormat>Benutzerdefiniert</PresentationFormat>
  <Paragraphs>189</Paragraphs>
  <Slides>22</Slides>
  <Notes>22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1" baseType="lpstr">
      <vt:lpstr>Arial</vt:lpstr>
      <vt:lpstr>Calibri</vt:lpstr>
      <vt:lpstr>Fira Code</vt:lpstr>
      <vt:lpstr>Lato</vt:lpstr>
      <vt:lpstr>Lato Black</vt:lpstr>
      <vt:lpstr>Lato Light</vt:lpstr>
      <vt:lpstr>Lato Medium</vt:lpstr>
      <vt:lpstr>Lato Thin</vt:lpstr>
      <vt:lpstr>Office</vt:lpstr>
      <vt:lpstr>DIE FALLE DES FALSCHEN SICHERHEITSGEFÜHLS</vt:lpstr>
      <vt:lpstr>PowerPoint-Präsentation</vt:lpstr>
      <vt:lpstr>ASSURING QUALITY BY</vt:lpstr>
      <vt:lpstr>Problemstellung</vt:lpstr>
      <vt:lpstr>Mindset/Team-Building/Wissensaustausch</vt:lpstr>
      <vt:lpstr>Kommunikation</vt:lpstr>
      <vt:lpstr>Projektplanung/Zeit schätzen</vt:lpstr>
      <vt:lpstr>Entwicklungsprozess (Lean SCRUM)</vt:lpstr>
      <vt:lpstr>ASSURING QUALITY BY</vt:lpstr>
      <vt:lpstr>anecdote correctness (p17)</vt:lpstr>
      <vt:lpstr>PowerPoint-Präsentation</vt:lpstr>
      <vt:lpstr>Statements vs. Expressions</vt:lpstr>
      <vt:lpstr>Safety through Types</vt:lpstr>
      <vt:lpstr>Code Generation</vt:lpstr>
      <vt:lpstr>DSLs (vs. Template Languages)</vt:lpstr>
      <vt:lpstr>Dev-Tools</vt:lpstr>
      <vt:lpstr>Future&lt;?&gt;</vt:lpstr>
      <vt:lpstr>PowerPoint-Präsentation</vt:lpstr>
      <vt:lpstr>Outlook: The Compiler as Your Colleague (Idris, Liquid Haskell, …)</vt:lpstr>
      <vt:lpstr>RECAP</vt:lpstr>
      <vt:lpstr>PowerPoint-Präsentation</vt:lpstr>
      <vt:lpstr>Tweets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FALLE DES FALSCHEN SICHERHEITSGEFÜHLS</dc:title>
  <dc:creator>Bernhard Mayr</dc:creator>
  <cp:lastModifiedBy>Bernhard Mayr</cp:lastModifiedBy>
  <cp:revision>69</cp:revision>
  <dcterms:created xsi:type="dcterms:W3CDTF">2018-12-03T07:54:51Z</dcterms:created>
  <dcterms:modified xsi:type="dcterms:W3CDTF">2018-12-10T14:21:00Z</dcterms:modified>
</cp:coreProperties>
</file>